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56" r:id="rId5"/>
    <p:sldId id="3959" r:id="rId6"/>
    <p:sldId id="3947" r:id="rId7"/>
    <p:sldId id="3955" r:id="rId8"/>
    <p:sldId id="39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DB40F4B-070B-210C-F71E-2B0466987894}" v="1319" dt="2020-05-20T14:58:20.2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54" autoAdjust="0"/>
    <p:restoredTop sz="93792" autoAdjust="0"/>
  </p:normalViewPr>
  <p:slideViewPr>
    <p:cSldViewPr snapToGrid="0">
      <p:cViewPr varScale="1">
        <p:scale>
          <a:sx n="67" d="100"/>
          <a:sy n="67" d="100"/>
        </p:scale>
        <p:origin x="81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3CD9A4-801B-214E-8509-988E4C375C92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55C858-A673-2D4E-9C4D-634C769EF0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7217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9280" y="1122363"/>
            <a:ext cx="8808720" cy="2387600"/>
          </a:xfrm>
        </p:spPr>
        <p:txBody>
          <a:bodyPr anchor="b"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59280" y="3602038"/>
            <a:ext cx="8808720" cy="1655762"/>
          </a:xfrm>
        </p:spPr>
        <p:txBody>
          <a:bodyPr/>
          <a:lstStyle>
            <a:lvl1pPr marL="0" indent="0" algn="ctr">
              <a:buNone/>
              <a:defRPr sz="2400" b="1" i="0" cap="all" baseline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grpSp>
        <p:nvGrpSpPr>
          <p:cNvPr id="15" name="Group 14"/>
          <p:cNvGrpSpPr/>
          <p:nvPr userDrawn="1"/>
        </p:nvGrpSpPr>
        <p:grpSpPr>
          <a:xfrm>
            <a:off x="0" y="671378"/>
            <a:ext cx="1534160" cy="5767522"/>
            <a:chOff x="0" y="651308"/>
            <a:chExt cx="1077543" cy="4050916"/>
          </a:xfrm>
        </p:grpSpPr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3518" y="1971340"/>
              <a:ext cx="414025" cy="1403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0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744479"/>
              <a:ext cx="609600" cy="6306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6" descr="GettyImages_77662666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326" t="37196" r="11993" b="21239"/>
            <a:stretch>
              <a:fillRect/>
            </a:stretch>
          </p:blipFill>
          <p:spPr bwMode="auto">
            <a:xfrm>
              <a:off x="0" y="1971341"/>
              <a:ext cx="609600" cy="7223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17" descr="GettyImages_153806227.jpg"/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52" r="41481"/>
            <a:stretch>
              <a:fillRect/>
            </a:stretch>
          </p:blipFill>
          <p:spPr bwMode="auto">
            <a:xfrm>
              <a:off x="0" y="3453136"/>
              <a:ext cx="1061725" cy="1249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18" descr="GettyImages_78714850.jpg"/>
            <p:cNvPicPr>
              <a:picLocks noChangeAspect="1"/>
            </p:cNvPicPr>
            <p:nvPr userDrawn="1"/>
          </p:nvPicPr>
          <p:blipFill>
            <a:blip r:embed="rId6" cstate="print"/>
            <a:srcRect r="29167"/>
            <a:stretch>
              <a:fillRect/>
            </a:stretch>
          </p:blipFill>
          <p:spPr bwMode="auto">
            <a:xfrm>
              <a:off x="0" y="651308"/>
              <a:ext cx="1077543" cy="12633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5646377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189"/>
            <a:ext cx="10515600" cy="1021499"/>
          </a:xfr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2072639"/>
            <a:ext cx="10515600" cy="4104323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0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grpSp>
        <p:nvGrpSpPr>
          <p:cNvPr id="14" name="Group 13"/>
          <p:cNvGrpSpPr/>
          <p:nvPr userDrawn="1"/>
        </p:nvGrpSpPr>
        <p:grpSpPr>
          <a:xfrm>
            <a:off x="0" y="711058"/>
            <a:ext cx="1645920" cy="5690661"/>
            <a:chOff x="-2" y="685801"/>
            <a:chExt cx="1077545" cy="4027839"/>
          </a:xfrm>
        </p:grpSpPr>
        <p:pic>
          <p:nvPicPr>
            <p:cNvPr id="15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" y="3762865"/>
              <a:ext cx="1077544" cy="950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85801"/>
              <a:ext cx="1077543" cy="1686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 descr="GettyImages_153806227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5186" r="18147"/>
            <a:stretch>
              <a:fillRect/>
            </a:stretch>
          </p:blipFill>
          <p:spPr bwMode="auto">
            <a:xfrm>
              <a:off x="-1" y="2439472"/>
              <a:ext cx="1077543" cy="12676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910080" y="1711791"/>
            <a:ext cx="7609840" cy="4630339"/>
          </a:xfrm>
        </p:spPr>
        <p:txBody>
          <a:bodyPr/>
          <a:lstStyle>
            <a:lvl1pPr marL="0" indent="0">
              <a:buNone/>
              <a:defRPr sz="2400" b="0" i="0" cap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788614" y="1711791"/>
            <a:ext cx="1885225" cy="45975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1910080" y="716147"/>
            <a:ext cx="7609840" cy="828004"/>
          </a:xfrm>
        </p:spPr>
        <p:txBody>
          <a:bodyPr anchor="ctr">
            <a:normAutofit/>
          </a:bodyPr>
          <a:lstStyle>
            <a:lvl1pPr>
              <a:defRPr sz="28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438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80" y="716147"/>
            <a:ext cx="7609840" cy="828004"/>
          </a:xfrm>
        </p:spPr>
        <p:txBody>
          <a:bodyPr anchor="ctr">
            <a:normAutofit/>
          </a:bodyPr>
          <a:lstStyle>
            <a:lvl1pPr>
              <a:defRPr sz="28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grpSp>
        <p:nvGrpSpPr>
          <p:cNvPr id="18" name="Group 17"/>
          <p:cNvGrpSpPr/>
          <p:nvPr userDrawn="1"/>
        </p:nvGrpSpPr>
        <p:grpSpPr>
          <a:xfrm>
            <a:off x="-1" y="674661"/>
            <a:ext cx="1645920" cy="5754900"/>
            <a:chOff x="0" y="674661"/>
            <a:chExt cx="1082188" cy="4059475"/>
          </a:xfrm>
        </p:grpSpPr>
        <p:pic>
          <p:nvPicPr>
            <p:cNvPr id="19" name="Picture 8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2981661"/>
              <a:ext cx="1082188" cy="1752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9"/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74661"/>
              <a:ext cx="1082188" cy="5729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14" descr="GettyImages_111659193.jpg"/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292" r="1089"/>
            <a:stretch>
              <a:fillRect/>
            </a:stretch>
          </p:blipFill>
          <p:spPr bwMode="auto">
            <a:xfrm>
              <a:off x="0" y="1292140"/>
              <a:ext cx="1082188" cy="16530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2" name="Text Placeholder 2"/>
          <p:cNvSpPr>
            <a:spLocks noGrp="1"/>
          </p:cNvSpPr>
          <p:nvPr>
            <p:ph type="body" idx="1"/>
          </p:nvPr>
        </p:nvSpPr>
        <p:spPr>
          <a:xfrm>
            <a:off x="1910080" y="1711791"/>
            <a:ext cx="7609840" cy="4630339"/>
          </a:xfrm>
        </p:spPr>
        <p:txBody>
          <a:bodyPr/>
          <a:lstStyle>
            <a:lvl1pPr marL="0" indent="0">
              <a:buNone/>
              <a:defRPr sz="2400" b="0" i="0" cap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9788614" y="1711791"/>
            <a:ext cx="1885225" cy="4597569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200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2649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10080" y="744470"/>
            <a:ext cx="8949690" cy="977855"/>
          </a:xfrm>
        </p:spPr>
        <p:txBody>
          <a:bodyPr anchor="ctr">
            <a:normAutofit/>
          </a:bodyPr>
          <a:lstStyle>
            <a:lvl1pPr>
              <a:defRPr sz="36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10080" y="1857195"/>
            <a:ext cx="8949690" cy="3372212"/>
          </a:xfrm>
        </p:spPr>
        <p:txBody>
          <a:bodyPr/>
          <a:lstStyle>
            <a:lvl1pPr marL="0" indent="0">
              <a:buNone/>
              <a:defRPr sz="2400" b="0" i="0" cap="none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7" name="Group 6"/>
          <p:cNvGrpSpPr/>
          <p:nvPr userDrawn="1"/>
        </p:nvGrpSpPr>
        <p:grpSpPr>
          <a:xfrm>
            <a:off x="0" y="6477000"/>
            <a:ext cx="12192000" cy="381000"/>
            <a:chOff x="0" y="4762500"/>
            <a:chExt cx="9144000" cy="381000"/>
          </a:xfrm>
        </p:grpSpPr>
        <p:pic>
          <p:nvPicPr>
            <p:cNvPr id="8" name="Picture 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762500"/>
              <a:ext cx="9144000" cy="381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9"/>
            <p:cNvSpPr txBox="1">
              <a:spLocks noChangeArrowheads="1"/>
            </p:cNvSpPr>
            <p:nvPr userDrawn="1"/>
          </p:nvSpPr>
          <p:spPr bwMode="auto">
            <a:xfrm>
              <a:off x="228600" y="4838700"/>
              <a:ext cx="5791200" cy="230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algn="l" eaLnBrk="1" hangingPunct="1">
                <a:defRPr/>
              </a:pPr>
              <a:r>
                <a:rPr lang="en-US" sz="900" dirty="0">
                  <a:solidFill>
                    <a:srgbClr val="D9D9D9"/>
                  </a:solidFill>
                  <a:latin typeface="NewsGoth BT" charset="0"/>
                </a:rPr>
                <a:t>Enterprise Risk · Credit Risk · Market Risk</a:t>
              </a:r>
              <a:r>
                <a:rPr lang="en-US" sz="900" b="1" dirty="0">
                  <a:solidFill>
                    <a:schemeClr val="bg1"/>
                  </a:solidFill>
                  <a:latin typeface="NewsGoth BT" charset="0"/>
                </a:rPr>
                <a:t> </a:t>
              </a:r>
              <a:r>
                <a:rPr lang="en-US" sz="900" dirty="0">
                  <a:solidFill>
                    <a:srgbClr val="D9D9D9"/>
                  </a:solidFill>
                  <a:latin typeface="NewsGoth BT" charset="0"/>
                </a:rPr>
                <a:t>· Operational Risk · Regulatory Compliance · Securities Lending</a:t>
              </a:r>
            </a:p>
          </p:txBody>
        </p:sp>
        <p:sp>
          <p:nvSpPr>
            <p:cNvPr id="10" name="TextBox 12"/>
            <p:cNvSpPr txBox="1">
              <a:spLocks noChangeArrowheads="1"/>
            </p:cNvSpPr>
            <p:nvPr userDrawn="1"/>
          </p:nvSpPr>
          <p:spPr bwMode="auto">
            <a:xfrm>
              <a:off x="7425281" y="4822195"/>
              <a:ext cx="1551079" cy="2616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  <a:cs typeface="Geneva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Geneva" charset="0"/>
                </a:defRPr>
              </a:lvl9pPr>
            </a:lstStyle>
            <a:p>
              <a:pPr eaLnBrk="1" hangingPunct="1">
                <a:defRPr/>
              </a:pPr>
              <a:r>
                <a:rPr lang="en-US" sz="1100" b="1" dirty="0">
                  <a:solidFill>
                    <a:srgbClr val="FFFFFF"/>
                  </a:solidFill>
                  <a:latin typeface="NewsGoth BT" charset="0"/>
                </a:rPr>
                <a:t>JOIN. ENGAGE. LEAD.</a:t>
              </a:r>
            </a:p>
          </p:txBody>
        </p:sp>
      </p:grpSp>
      <p:sp>
        <p:nvSpPr>
          <p:cNvPr id="11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RMA logo_no tagline_color_transparent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  <p:pic>
        <p:nvPicPr>
          <p:cNvPr id="15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57211"/>
            <a:ext cx="1534160" cy="5779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90839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69189"/>
            <a:ext cx="10515600" cy="1021499"/>
          </a:xfr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077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655640"/>
            <a:ext cx="10515600" cy="1035048"/>
          </a:xfrm>
        </p:spPr>
        <p:txBody>
          <a:bodyPr>
            <a:normAutofit/>
          </a:bodyPr>
          <a:lstStyle>
            <a:lvl1pPr algn="ctr">
              <a:defRPr sz="32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374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>
            <a:normAutofit/>
          </a:bodyPr>
          <a:lstStyle>
            <a:lvl1pPr>
              <a:defRPr sz="2400" b="1" i="0" cap="all" baseline="0">
                <a:solidFill>
                  <a:srgbClr val="0070C0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 baseline="0">
                <a:latin typeface="Arial" panose="020B0604020202020204" pitchFamily="34" charset="0"/>
              </a:defRPr>
            </a:lvl1pPr>
            <a:lvl2pPr>
              <a:defRPr sz="2800" baseline="0">
                <a:latin typeface="Arial" panose="020B0604020202020204" pitchFamily="34" charset="0"/>
              </a:defRPr>
            </a:lvl2pPr>
            <a:lvl3pPr>
              <a:defRPr sz="2400" baseline="0">
                <a:latin typeface="Arial" panose="020B0604020202020204" pitchFamily="34" charset="0"/>
              </a:defRPr>
            </a:lvl3pPr>
            <a:lvl4pPr>
              <a:defRPr sz="2000" baseline="0">
                <a:latin typeface="Arial" panose="020B0604020202020204" pitchFamily="34" charset="0"/>
              </a:defRPr>
            </a:lvl4pPr>
            <a:lvl5pPr>
              <a:defRPr sz="2000" baseline="0">
                <a:latin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 baseline="0">
                <a:latin typeface="Arial" panose="020B0604020202020204" pitchFamily="34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Box 11"/>
          <p:cNvSpPr txBox="1">
            <a:spLocks noChangeArrowheads="1"/>
          </p:cNvSpPr>
          <p:nvPr userDrawn="1"/>
        </p:nvSpPr>
        <p:spPr bwMode="auto">
          <a:xfrm>
            <a:off x="5676900" y="213121"/>
            <a:ext cx="8382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ctr" eaLnBrk="1" hangingPunct="1">
              <a:defRPr/>
            </a:pPr>
            <a:fld id="{CFC0DFB8-D0D5-D64E-987A-DCE8F01B0304}" type="slidenum">
              <a:rPr lang="en-US" sz="1100" b="1" smtClean="0">
                <a:solidFill>
                  <a:srgbClr val="595959"/>
                </a:solidFill>
              </a:rPr>
              <a:pPr algn="ctr" eaLnBrk="1" hangingPunct="1">
                <a:defRPr/>
              </a:pPr>
              <a:t>‹#›</a:t>
            </a:fld>
            <a:endParaRPr lang="en-US" sz="1100" b="1" dirty="0">
              <a:solidFill>
                <a:srgbClr val="595959"/>
              </a:solidFill>
            </a:endParaRP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0" y="609600"/>
            <a:ext cx="121920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RMA logo_no tagline_color_transparent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57181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104616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506662"/>
            <a:ext cx="10515600" cy="3713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9616D9-F838-49F2-956F-827DEB3F3238}" type="datetimeFigureOut">
              <a:rPr lang="en-US" smtClean="0"/>
              <a:t>6/23/2020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7DFA7-F7C2-45CF-B677-79AD077187B3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2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77000"/>
            <a:ext cx="121920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9"/>
          <p:cNvSpPr txBox="1">
            <a:spLocks noChangeArrowheads="1"/>
          </p:cNvSpPr>
          <p:nvPr userDrawn="1"/>
        </p:nvSpPr>
        <p:spPr bwMode="auto">
          <a:xfrm>
            <a:off x="304800" y="6553200"/>
            <a:ext cx="77216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algn="l" eaLnBrk="1" hangingPunct="1">
              <a:defRPr/>
            </a:pPr>
            <a:r>
              <a:rPr lang="en-US" sz="900" b="0" i="0" dirty="0">
                <a:solidFill>
                  <a:srgbClr val="D9D9D9"/>
                </a:solidFill>
                <a:latin typeface="News Gothic Std" charset="0"/>
                <a:ea typeface="News Gothic Std" charset="0"/>
                <a:cs typeface="News Gothic Std" charset="0"/>
              </a:rPr>
              <a:t>Enterprise Risk · Credit Risk · Market Risk</a:t>
            </a:r>
            <a:r>
              <a:rPr lang="en-US" sz="900" b="0" i="0" dirty="0">
                <a:solidFill>
                  <a:schemeClr val="bg1"/>
                </a:solidFill>
                <a:latin typeface="News Gothic Std" charset="0"/>
                <a:ea typeface="News Gothic Std" charset="0"/>
                <a:cs typeface="News Gothic Std" charset="0"/>
              </a:rPr>
              <a:t> </a:t>
            </a:r>
            <a:r>
              <a:rPr lang="en-US" sz="900" b="0" i="0" dirty="0">
                <a:solidFill>
                  <a:srgbClr val="D9D9D9"/>
                </a:solidFill>
                <a:latin typeface="News Gothic Std" charset="0"/>
                <a:ea typeface="News Gothic Std" charset="0"/>
                <a:cs typeface="News Gothic Std" charset="0"/>
              </a:rPr>
              <a:t>· Operational Risk · Regulatory Affairs · Securities Lending</a:t>
            </a:r>
          </a:p>
        </p:txBody>
      </p:sp>
      <p:sp>
        <p:nvSpPr>
          <p:cNvPr id="9" name="TextBox 12"/>
          <p:cNvSpPr txBox="1">
            <a:spLocks noChangeArrowheads="1"/>
          </p:cNvSpPr>
          <p:nvPr userDrawn="1"/>
        </p:nvSpPr>
        <p:spPr bwMode="auto">
          <a:xfrm>
            <a:off x="9880055" y="6536695"/>
            <a:ext cx="213922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  <a:cs typeface="Geneva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Geneva" charset="0"/>
              </a:defRPr>
            </a:lvl9pPr>
          </a:lstStyle>
          <a:p>
            <a:pPr eaLnBrk="1" hangingPunct="1">
              <a:defRPr/>
            </a:pPr>
            <a:r>
              <a:rPr lang="en-US" sz="1100" b="1" i="0" dirty="0">
                <a:solidFill>
                  <a:srgbClr val="FFFFFF"/>
                </a:solidFill>
                <a:latin typeface="News Gothic Std" charset="0"/>
                <a:ea typeface="News Gothic Std" charset="0"/>
                <a:cs typeface="News Gothic Std" charset="0"/>
              </a:rPr>
              <a:t>JOIN. ENGAGE. LEAD.</a:t>
            </a:r>
          </a:p>
        </p:txBody>
      </p:sp>
      <p:pic>
        <p:nvPicPr>
          <p:cNvPr id="10" name="Picture 9" descr="RMA logo_no tagline_color_transparent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199" y="153533"/>
            <a:ext cx="1530202" cy="380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20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52" r:id="rId6"/>
    <p:sldLayoutId id="2147483653" r:id="rId7"/>
    <p:sldLayoutId id="2147483656" r:id="rId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rgbClr val="0070C0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5005" y="903288"/>
            <a:ext cx="9637395" cy="2387600"/>
          </a:xfrm>
        </p:spPr>
        <p:txBody>
          <a:bodyPr/>
          <a:lstStyle/>
          <a:p>
            <a:r>
              <a:rPr lang="en-US" dirty="0"/>
              <a:t>GCOR XIV and RMA Products Paid Ads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5005" y="3414713"/>
            <a:ext cx="8808720" cy="1655762"/>
          </a:xfrm>
        </p:spPr>
        <p:txBody>
          <a:bodyPr>
            <a:normAutofit/>
          </a:bodyPr>
          <a:lstStyle/>
          <a:p>
            <a:r>
              <a:rPr lang="en-US" sz="2000" dirty="0"/>
              <a:t>June 2020</a:t>
            </a:r>
          </a:p>
        </p:txBody>
      </p:sp>
    </p:spTree>
    <p:extLst>
      <p:ext uri="{BB962C8B-B14F-4D97-AF65-F5344CB8AC3E}">
        <p14:creationId xmlns:p14="http://schemas.microsoft.com/office/powerpoint/2010/main" val="41741819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4AE43-D6B9-4D87-A26C-F04DF6842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GCOR XIV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924AED-3FDF-4941-BAC2-1D36A0AF6A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455" y="1715924"/>
            <a:ext cx="6261982" cy="41043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Publish Date: </a:t>
            </a:r>
            <a:r>
              <a:rPr lang="en-US" dirty="0"/>
              <a:t>6/2/2020</a:t>
            </a:r>
          </a:p>
          <a:p>
            <a:r>
              <a:rPr lang="en-US" b="1" dirty="0"/>
              <a:t>Impressions: </a:t>
            </a:r>
            <a:r>
              <a:rPr lang="en-US" dirty="0"/>
              <a:t>65,504 Users (Views)</a:t>
            </a:r>
          </a:p>
          <a:p>
            <a:r>
              <a:rPr lang="en-US" b="1" dirty="0"/>
              <a:t>Clicks: </a:t>
            </a:r>
            <a:r>
              <a:rPr lang="en-US" dirty="0"/>
              <a:t>203 Users (Clicks)</a:t>
            </a:r>
          </a:p>
          <a:p>
            <a:r>
              <a:rPr lang="en-US" b="1" dirty="0"/>
              <a:t>Conversions: </a:t>
            </a:r>
            <a:r>
              <a:rPr lang="en-US" dirty="0"/>
              <a:t>TBD - Waiting on Personify Tracking Link</a:t>
            </a:r>
          </a:p>
          <a:p>
            <a:r>
              <a:rPr lang="en-US" b="1" dirty="0"/>
              <a:t>Average CPC</a:t>
            </a:r>
            <a:r>
              <a:rPr lang="en-US" dirty="0"/>
              <a:t>: $4.24</a:t>
            </a:r>
          </a:p>
          <a:p>
            <a:r>
              <a:rPr lang="en-US" b="1" dirty="0"/>
              <a:t>Spend: </a:t>
            </a:r>
            <a:r>
              <a:rPr lang="en-US" dirty="0"/>
              <a:t>$851.15</a:t>
            </a:r>
          </a:p>
          <a:p>
            <a:r>
              <a:rPr lang="en-US" b="1" dirty="0"/>
              <a:t>Budget: </a:t>
            </a:r>
            <a:r>
              <a:rPr lang="en-US" dirty="0"/>
              <a:t>$40 / day (Run for 40 Days = $1600) </a:t>
            </a:r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DEF42ED-0F2B-4EBB-9EC4-E9EC249E350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736"/>
          <a:stretch/>
        </p:blipFill>
        <p:spPr>
          <a:xfrm>
            <a:off x="7026716" y="1587549"/>
            <a:ext cx="4738829" cy="436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7769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16EE65-CDFE-4B94-AE76-CB8F9B86A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025" y="669189"/>
            <a:ext cx="11725275" cy="1021499"/>
          </a:xfrm>
        </p:spPr>
        <p:txBody>
          <a:bodyPr>
            <a:normAutofit/>
          </a:bodyPr>
          <a:lstStyle/>
          <a:p>
            <a:r>
              <a:rPr lang="en-US" dirty="0"/>
              <a:t>Dual risk rating lead generation Ad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2F45CA-7F81-4E62-B9F4-C24DDC4951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6209" y="1503204"/>
            <a:ext cx="4036262" cy="4685605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F33421C-152C-459A-B6E6-3696DE138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67" y="1793844"/>
            <a:ext cx="6286500" cy="41043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Publish Date: </a:t>
            </a:r>
            <a:r>
              <a:rPr lang="en-US" dirty="0"/>
              <a:t>6/9/2020</a:t>
            </a:r>
          </a:p>
          <a:p>
            <a:r>
              <a:rPr lang="en-US" b="1" dirty="0"/>
              <a:t>Impressions: </a:t>
            </a:r>
            <a:r>
              <a:rPr lang="en-US" dirty="0"/>
              <a:t>5,797 Users (Views)</a:t>
            </a:r>
          </a:p>
          <a:p>
            <a:r>
              <a:rPr lang="en-US" b="1" dirty="0"/>
              <a:t>Clicks: </a:t>
            </a:r>
            <a:r>
              <a:rPr lang="en-US" dirty="0"/>
              <a:t>40 Users (Clicks)</a:t>
            </a:r>
          </a:p>
          <a:p>
            <a:r>
              <a:rPr lang="en-US" b="1" dirty="0"/>
              <a:t>Conversions: </a:t>
            </a:r>
            <a:r>
              <a:rPr lang="en-US" dirty="0"/>
              <a:t>10 Leads (Filled out Form)</a:t>
            </a:r>
          </a:p>
          <a:p>
            <a:r>
              <a:rPr lang="en-US" b="1" dirty="0"/>
              <a:t>Average CPC</a:t>
            </a:r>
            <a:r>
              <a:rPr lang="en-US" dirty="0"/>
              <a:t>: $9.91</a:t>
            </a:r>
          </a:p>
          <a:p>
            <a:r>
              <a:rPr lang="en-US" b="1" dirty="0"/>
              <a:t>Spend: </a:t>
            </a:r>
            <a:r>
              <a:rPr lang="en-US" dirty="0"/>
              <a:t>$419.85</a:t>
            </a:r>
          </a:p>
          <a:p>
            <a:r>
              <a:rPr lang="en-US" b="1" dirty="0"/>
              <a:t>Budget: </a:t>
            </a:r>
            <a:r>
              <a:rPr lang="en-US" dirty="0"/>
              <a:t>$30 / day (Run for 90 Days = $2700) 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26652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2BF7E-A1E9-4D3C-A5A9-6FF398E38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940" y="516789"/>
            <a:ext cx="11790119" cy="1021499"/>
          </a:xfrm>
        </p:spPr>
        <p:txBody>
          <a:bodyPr/>
          <a:lstStyle/>
          <a:p>
            <a:r>
              <a:rPr lang="en-US" dirty="0"/>
              <a:t>Model validation consortium lead generation AD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DA5A913-E052-40DB-AE7F-697BD4CD91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2564" y="1439794"/>
            <a:ext cx="4041236" cy="5009063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AA76BE7F-D669-44A8-86B0-F86E98CD8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34" y="1715924"/>
            <a:ext cx="6045641" cy="4104323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Publish Date: </a:t>
            </a:r>
            <a:r>
              <a:rPr lang="en-US" dirty="0"/>
              <a:t>6/9/2020</a:t>
            </a:r>
            <a:r>
              <a:rPr lang="en-US" b="1" dirty="0"/>
              <a:t> </a:t>
            </a:r>
            <a:endParaRPr lang="en-US" dirty="0"/>
          </a:p>
          <a:p>
            <a:r>
              <a:rPr lang="en-US" b="1" dirty="0"/>
              <a:t>Impressions: </a:t>
            </a:r>
            <a:r>
              <a:rPr lang="en-US" dirty="0"/>
              <a:t>6,247 Users (Views)</a:t>
            </a:r>
          </a:p>
          <a:p>
            <a:r>
              <a:rPr lang="en-US" b="1" dirty="0"/>
              <a:t>Clicks: </a:t>
            </a:r>
            <a:r>
              <a:rPr lang="en-US" dirty="0"/>
              <a:t>56 Users (Clicks)</a:t>
            </a:r>
          </a:p>
          <a:p>
            <a:r>
              <a:rPr lang="en-US" b="1" dirty="0"/>
              <a:t>Conversions: </a:t>
            </a:r>
            <a:r>
              <a:rPr lang="en-US" dirty="0"/>
              <a:t>6 Leads (Filled out Form)</a:t>
            </a:r>
          </a:p>
          <a:p>
            <a:r>
              <a:rPr lang="en-US" b="1"/>
              <a:t>Average CPC</a:t>
            </a:r>
            <a:r>
              <a:rPr lang="en-US" dirty="0"/>
              <a:t>: $7.69</a:t>
            </a:r>
          </a:p>
          <a:p>
            <a:r>
              <a:rPr lang="en-US" b="1" dirty="0"/>
              <a:t>Spend: </a:t>
            </a:r>
            <a:r>
              <a:rPr lang="en-US" dirty="0"/>
              <a:t>$420.11</a:t>
            </a:r>
          </a:p>
          <a:p>
            <a:r>
              <a:rPr lang="en-US" b="1" dirty="0"/>
              <a:t>Budget: </a:t>
            </a:r>
            <a:r>
              <a:rPr lang="en-US" dirty="0"/>
              <a:t>$30 / day (Run for 90 Days = $2700)</a:t>
            </a:r>
          </a:p>
          <a:p>
            <a:endParaRPr lang="en-US" dirty="0"/>
          </a:p>
          <a:p>
            <a:endParaRPr lang="en-US" b="1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765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601C3-5630-4CDE-8A30-E866B16B1F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5364"/>
            <a:ext cx="10515600" cy="1021499"/>
          </a:xfrm>
        </p:spPr>
        <p:txBody>
          <a:bodyPr/>
          <a:lstStyle/>
          <a:p>
            <a:r>
              <a:rPr lang="en-US" dirty="0"/>
              <a:t>Upcoming ads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4C55E65-4129-4510-BABD-91C0CA96F0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4734" y="1514475"/>
            <a:ext cx="6988616" cy="4883885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1. Annual Statement Studies Individual Download Google Dynamic Text Ad</a:t>
            </a:r>
          </a:p>
          <a:p>
            <a:pPr marL="0" indent="0">
              <a:buNone/>
            </a:pPr>
            <a:r>
              <a:rPr lang="en-US" dirty="0"/>
              <a:t>Launching: 6/29/20</a:t>
            </a:r>
          </a:p>
          <a:p>
            <a:pPr lvl="2"/>
            <a:endParaRPr lang="en-US" b="1" dirty="0"/>
          </a:p>
          <a:p>
            <a:pPr marL="0" indent="0">
              <a:buNone/>
            </a:pPr>
            <a:r>
              <a:rPr lang="en-US" b="1" dirty="0"/>
              <a:t>2. Model Validation Consortium Google Text Ad</a:t>
            </a:r>
          </a:p>
          <a:p>
            <a:pPr marL="0" indent="0">
              <a:buNone/>
            </a:pPr>
            <a:r>
              <a:rPr lang="en-US" dirty="0"/>
              <a:t>Launching: 6/29/20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3. Dual Risk Rating Conversation Ad</a:t>
            </a:r>
          </a:p>
          <a:p>
            <a:pPr marL="0" indent="0">
              <a:buNone/>
            </a:pPr>
            <a:r>
              <a:rPr lang="en-US" dirty="0"/>
              <a:t>Launching: 9/21/20</a:t>
            </a:r>
            <a:endParaRPr lang="en-US" b="1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A4EE03BF-1D7A-41ED-A84D-C48D1CE22A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5399" y="3505449"/>
            <a:ext cx="3088402" cy="289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71FAEB-53EA-431C-9269-61879F8AD2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5399" y="949707"/>
            <a:ext cx="3088402" cy="2402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7946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1" id="{76CC458C-DE7B-024B-AF98-9872D6298E5F}" vid="{9AC72870-6FCE-D943-9CC0-2DBB04634A6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A14A6578B1AC428E4E6E4773E30981" ma:contentTypeVersion="10" ma:contentTypeDescription="Create a new document." ma:contentTypeScope="" ma:versionID="5d1403ded00b9765c023dba2b32a3b14">
  <xsd:schema xmlns:xsd="http://www.w3.org/2001/XMLSchema" xmlns:xs="http://www.w3.org/2001/XMLSchema" xmlns:p="http://schemas.microsoft.com/office/2006/metadata/properties" xmlns:ns2="31d01577-0591-4eff-aedc-1157d91b2e00" targetNamespace="http://schemas.microsoft.com/office/2006/metadata/properties" ma:root="true" ma:fieldsID="70fb56cd7e853730a677baaddfb762b4" ns2:_="">
    <xsd:import namespace="31d01577-0591-4eff-aedc-1157d91b2e0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1d01577-0591-4eff-aedc-1157d91b2e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755D483-2728-42F3-BF35-586141C284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1d01577-0591-4eff-aedc-1157d91b2e0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076E4DF-173D-48A7-A4D5-D1522918481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4CF2D66-A5B2-4EC5-BDCE-2E84104A2723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26482</TotalTime>
  <Words>213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News Gothic Std</vt:lpstr>
      <vt:lpstr>NewsGoth BT</vt:lpstr>
      <vt:lpstr>Office Theme</vt:lpstr>
      <vt:lpstr>GCOR XIV and RMA Products Paid Ads</vt:lpstr>
      <vt:lpstr>GCOR XIV </vt:lpstr>
      <vt:lpstr>Dual risk rating lead generation Ad</vt:lpstr>
      <vt:lpstr>Model validation consortium lead generation AD</vt:lpstr>
      <vt:lpstr>Upcoming ads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Eric Baxley</dc:creator>
  <cp:lastModifiedBy>Colin Hautman</cp:lastModifiedBy>
  <cp:revision>402</cp:revision>
  <dcterms:created xsi:type="dcterms:W3CDTF">2019-12-20T01:57:08Z</dcterms:created>
  <dcterms:modified xsi:type="dcterms:W3CDTF">2020-06-23T16:50:12Z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0x01010016A14A6578B1AC428E4E6E4773E30981</vt:lpwstr>
  </property>
</Properties>
</file>